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  <p:sldMasterId id="2147483680" r:id="rId3"/>
  </p:sldMasterIdLst>
  <p:sldIdLst>
    <p:sldId id="256" r:id="rId4"/>
    <p:sldId id="257" r:id="rId5"/>
    <p:sldId id="258" r:id="rId6"/>
    <p:sldId id="261" r:id="rId7"/>
    <p:sldId id="260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2" r:id="rId18"/>
    <p:sldId id="274" r:id="rId19"/>
    <p:sldId id="273" r:id="rId20"/>
    <p:sldId id="275" r:id="rId21"/>
    <p:sldId id="277" r:id="rId22"/>
    <p:sldId id="278" r:id="rId23"/>
    <p:sldId id="280" r:id="rId24"/>
    <p:sldId id="25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ek Agarwal" initials="VA" lastIdx="2" clrIdx="0">
    <p:extLst>
      <p:ext uri="{19B8F6BF-5375-455C-9EA6-DF929625EA0E}">
        <p15:presenceInfo xmlns:p15="http://schemas.microsoft.com/office/powerpoint/2012/main" userId="3e1d17b4d530ec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30T02:07:57.465" idx="1">
    <p:pos x="2052" y="302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66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6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9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5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4107" y="733172"/>
            <a:ext cx="5383784" cy="1184940"/>
          </a:xfrm>
        </p:spPr>
        <p:txBody>
          <a:bodyPr lIns="0" tIns="0" rIns="0" bIns="0"/>
          <a:lstStyle>
            <a:lvl1pPr>
              <a:defRPr sz="3850" b="0" i="0">
                <a:solidFill>
                  <a:srgbClr val="4E5B6E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2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4107" y="733172"/>
            <a:ext cx="5383784" cy="1184940"/>
          </a:xfrm>
        </p:spPr>
        <p:txBody>
          <a:bodyPr lIns="0" tIns="0" rIns="0" bIns="0"/>
          <a:lstStyle>
            <a:lvl1pPr>
              <a:defRPr sz="3850" b="0" i="0">
                <a:solidFill>
                  <a:srgbClr val="4E5B6E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3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4107" y="733172"/>
            <a:ext cx="5383784" cy="1184940"/>
          </a:xfrm>
        </p:spPr>
        <p:txBody>
          <a:bodyPr lIns="0" tIns="0" rIns="0" bIns="0"/>
          <a:lstStyle>
            <a:lvl1pPr>
              <a:defRPr sz="3850" b="0" i="0">
                <a:solidFill>
                  <a:srgbClr val="4E5B6E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87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2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C2EE-D0F4-4C3D-9FE1-955D9A38B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00BBF-7475-438D-80C9-EE0D1D80F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B159-3E41-4B1E-A2BF-2FA90907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2E236-43A9-410C-A226-E410946F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3DFE-3FFD-4116-BC0B-449B084E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5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ED75-023E-4155-96E1-B236F6F2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D340-1949-4C9C-B659-D95D1A5E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0F1E-4A13-4803-A138-3F372B19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CC6A-591F-42C4-B9F8-D05A4F92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E7BC-A66F-4653-897F-BDE96305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93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3C79-7B21-4785-8BBF-23C887D1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71DC0-F948-40E2-81E9-C0B382B88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3B0B3-1149-4898-AC13-F3E8DDCE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FC9C-67EE-44C1-BA7E-44BA7E96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97CA-59DC-42AD-937D-8BC31346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7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FE23-54C3-4C7B-B64E-90CE2DB9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18D6-209B-49D3-9E54-1B4306189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80201-10FB-431A-B88F-A1333DBA5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143A0-3E7A-4AE4-A5FE-2C4D82DB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72349-3ECF-492F-9D38-D95CE4BB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7F25F-DA1F-465A-923A-E0959008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55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2650-AF97-4896-9B55-F01A1BCE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BA265-8237-42B1-AC27-CDDB7632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68E4D-FF6F-48BB-BFC4-4E57A1EE2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E0786-DA1C-42EA-9380-C8427557A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23023-E305-4508-A851-9CCF75C57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6BCC2-A564-4288-A39B-656D1089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90C67-B4BF-43B5-9F76-2C8AE2F3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3962E4-FDCC-44D9-8DB6-D2CCE616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50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4A5A-7A58-44DA-890F-DED56C96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AF331-A3D7-4E98-86D5-563299AB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FFC-B42C-4911-AAE3-30E1DC2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48D3D-40D6-4E61-AD5D-F9B6551F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75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AC41B-1EC9-4207-AFC8-AE107C1B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CB58-8C51-4170-A522-913954F7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2A307-F9C1-40B6-A368-FAACF900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7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7D11-5FBA-49B0-9D98-AB7C25D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DEBD-72E6-45CC-AE30-02408153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B6C98-1087-4F35-A218-10808F925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2058F-0B83-4117-8BEF-757787EF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A247-8658-4728-B7BB-CD180CA7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58574-0725-44A4-99FD-BA98265B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08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C2A7-37CE-48C8-AA63-CA683DCE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8A2D1-CE14-42A5-A22F-8BE9E4AF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AE709-63A7-49A1-B3FC-DF16046C7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11BFC-8B1B-4E61-B401-5ADEF3F2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BB3C4-17AD-41ED-8243-55E9B987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FFA26-AFE3-40F3-9C08-87A5ADF6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1F2A-FEA9-4F42-A2FE-E4F3647D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5B5E-9D1F-4964-8518-A94B406F8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43DFC-0ED2-4399-BBAA-CA7C1D58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180C9-56E4-46C6-9DEF-79CB26AC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ACD8-4873-451A-9288-69E71095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9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FE2F1-B608-43AF-828F-DBB5C0D30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1ED04-F051-4BD8-A4B1-DE939B0A9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0AFAF-C867-4966-8003-EE629786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301D7-2716-43CD-B741-8DB916C9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3787-D993-4968-B4B0-1CE17173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0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1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85015" y="761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38100">
            <a:solidFill>
              <a:srgbClr val="C0E4AE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10875263" y="5715000"/>
            <a:ext cx="73152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5008" y="4419"/>
                </a:lnTo>
                <a:lnTo>
                  <a:pt x="178597" y="17162"/>
                </a:lnTo>
                <a:lnTo>
                  <a:pt x="135861" y="37453"/>
                </a:lnTo>
                <a:lnTo>
                  <a:pt x="97575" y="64518"/>
                </a:lnTo>
                <a:lnTo>
                  <a:pt x="64513" y="97580"/>
                </a:lnTo>
                <a:lnTo>
                  <a:pt x="37450" y="135867"/>
                </a:lnTo>
                <a:lnTo>
                  <a:pt x="17161" y="178602"/>
                </a:lnTo>
                <a:lnTo>
                  <a:pt x="4419" y="225011"/>
                </a:lnTo>
                <a:lnTo>
                  <a:pt x="0" y="274319"/>
                </a:lnTo>
                <a:lnTo>
                  <a:pt x="4419" y="323628"/>
                </a:lnTo>
                <a:lnTo>
                  <a:pt x="17161" y="370037"/>
                </a:lnTo>
                <a:lnTo>
                  <a:pt x="37450" y="412772"/>
                </a:lnTo>
                <a:lnTo>
                  <a:pt x="64513" y="451059"/>
                </a:lnTo>
                <a:lnTo>
                  <a:pt x="97575" y="484121"/>
                </a:lnTo>
                <a:lnTo>
                  <a:pt x="135861" y="511186"/>
                </a:lnTo>
                <a:lnTo>
                  <a:pt x="178597" y="531477"/>
                </a:lnTo>
                <a:lnTo>
                  <a:pt x="225008" y="544220"/>
                </a:lnTo>
                <a:lnTo>
                  <a:pt x="274320" y="548640"/>
                </a:lnTo>
                <a:lnTo>
                  <a:pt x="323631" y="544220"/>
                </a:lnTo>
                <a:lnTo>
                  <a:pt x="370042" y="531477"/>
                </a:lnTo>
                <a:lnTo>
                  <a:pt x="412778" y="511186"/>
                </a:lnTo>
                <a:lnTo>
                  <a:pt x="451064" y="484121"/>
                </a:lnTo>
                <a:lnTo>
                  <a:pt x="484126" y="451059"/>
                </a:lnTo>
                <a:lnTo>
                  <a:pt x="511189" y="412772"/>
                </a:lnTo>
                <a:lnTo>
                  <a:pt x="531478" y="370037"/>
                </a:lnTo>
                <a:lnTo>
                  <a:pt x="544220" y="323628"/>
                </a:lnTo>
                <a:lnTo>
                  <a:pt x="548640" y="274319"/>
                </a:lnTo>
                <a:lnTo>
                  <a:pt x="544220" y="225011"/>
                </a:lnTo>
                <a:lnTo>
                  <a:pt x="531478" y="178602"/>
                </a:lnTo>
                <a:lnTo>
                  <a:pt x="511189" y="135867"/>
                </a:lnTo>
                <a:lnTo>
                  <a:pt x="484126" y="97580"/>
                </a:lnTo>
                <a:lnTo>
                  <a:pt x="451064" y="64518"/>
                </a:lnTo>
                <a:lnTo>
                  <a:pt x="412778" y="37453"/>
                </a:lnTo>
                <a:lnTo>
                  <a:pt x="370042" y="17162"/>
                </a:lnTo>
                <a:lnTo>
                  <a:pt x="323631" y="4419"/>
                </a:lnTo>
                <a:lnTo>
                  <a:pt x="274320" y="0"/>
                </a:lnTo>
                <a:close/>
              </a:path>
            </a:pathLst>
          </a:custGeom>
          <a:solidFill>
            <a:srgbClr val="7ED13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62975" y="0"/>
            <a:ext cx="77892" cy="6858000"/>
          </a:xfrm>
          <a:custGeom>
            <a:avLst/>
            <a:gdLst/>
            <a:ahLst/>
            <a:cxnLst/>
            <a:rect l="l" t="t" r="r" b="b"/>
            <a:pathLst>
              <a:path w="58419" h="6858000">
                <a:moveTo>
                  <a:pt x="11595" y="0"/>
                </a:moveTo>
                <a:lnTo>
                  <a:pt x="0" y="0"/>
                </a:lnTo>
                <a:lnTo>
                  <a:pt x="12" y="6858000"/>
                </a:lnTo>
                <a:lnTo>
                  <a:pt x="11595" y="6858000"/>
                </a:lnTo>
                <a:lnTo>
                  <a:pt x="11595" y="0"/>
                </a:lnTo>
                <a:close/>
              </a:path>
              <a:path w="58419" h="6858000">
                <a:moveTo>
                  <a:pt x="57924" y="0"/>
                </a:moveTo>
                <a:lnTo>
                  <a:pt x="23177" y="0"/>
                </a:lnTo>
                <a:lnTo>
                  <a:pt x="23177" y="6858000"/>
                </a:lnTo>
                <a:lnTo>
                  <a:pt x="57924" y="6858000"/>
                </a:lnTo>
                <a:lnTo>
                  <a:pt x="57924" y="0"/>
                </a:lnTo>
                <a:close/>
              </a:path>
            </a:pathLst>
          </a:custGeom>
          <a:solidFill>
            <a:srgbClr val="C0E4A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11785600" y="0"/>
            <a:ext cx="406400" cy="6858000"/>
          </a:xfrm>
          <a:custGeom>
            <a:avLst/>
            <a:gdLst/>
            <a:ahLst/>
            <a:cxnLst/>
            <a:rect l="l" t="t" r="r" b="b"/>
            <a:pathLst>
              <a:path w="304800" h="6858000">
                <a:moveTo>
                  <a:pt x="304800" y="0"/>
                </a:moveTo>
                <a:lnTo>
                  <a:pt x="0" y="0"/>
                </a:lnTo>
                <a:lnTo>
                  <a:pt x="0" y="6858000"/>
                </a:lnTo>
                <a:lnTo>
                  <a:pt x="304800" y="6858000"/>
                </a:lnTo>
                <a:lnTo>
                  <a:pt x="304800" y="0"/>
                </a:lnTo>
                <a:close/>
              </a:path>
            </a:pathLst>
          </a:custGeom>
          <a:solidFill>
            <a:srgbClr val="C0E4AE">
              <a:alpha val="87057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11887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144">
            <a:solidFill>
              <a:srgbClr val="7ED13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4107" y="733172"/>
            <a:ext cx="5383784" cy="610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4E5B6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588" y="1625853"/>
            <a:ext cx="107628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5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5DACD-DF90-4185-BB88-BE0EF5CD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0AE94-7D3E-4BA3-84AE-E8118AC6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D25BD-F37A-42BC-8DA0-AE266F7DE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5301-3573-4217-B96A-B141874FB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2AD4-6566-4A1A-BAE0-D78C1EB38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 blue abstract watercolor pattern on a white background">
            <a:extLst>
              <a:ext uri="{FF2B5EF4-FFF2-40B4-BE49-F238E27FC236}">
                <a16:creationId xmlns:a16="http://schemas.microsoft.com/office/drawing/2014/main" id="{9290464E-8976-4BA8-9AC4-7FDF21537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" r="11431" b="-1"/>
          <a:stretch/>
        </p:blipFill>
        <p:spPr>
          <a:xfrm>
            <a:off x="19" y="10"/>
            <a:ext cx="866849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F67A9-0188-485F-BF37-64111EC8D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75" y="847242"/>
            <a:ext cx="9981801" cy="1334590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 algn="ctr"/>
            <a:r>
              <a:rPr lang="en-US" sz="4000" b="1" i="1" dirty="0"/>
              <a:t>ADVANCE FARMING WITH AUTOMATION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72EC1-2B31-4FC5-BB19-8ACAF55A7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48" y="4613041"/>
            <a:ext cx="4023360" cy="2151743"/>
          </a:xfrm>
        </p:spPr>
        <p:txBody>
          <a:bodyPr>
            <a:normAutofit/>
          </a:bodyPr>
          <a:lstStyle/>
          <a:p>
            <a:r>
              <a:rPr lang="en-US" sz="2000" b="1" dirty="0"/>
              <a:t>Vivek Agarwal</a:t>
            </a:r>
          </a:p>
          <a:p>
            <a:r>
              <a:rPr lang="en-US" sz="2000" dirty="0"/>
              <a:t>ECE B, 2</a:t>
            </a:r>
            <a:r>
              <a:rPr lang="en-US" sz="2000" baseline="30000" dirty="0"/>
              <a:t>nd</a:t>
            </a:r>
            <a:r>
              <a:rPr lang="en-US" sz="2000" dirty="0"/>
              <a:t> Year,11500319027</a:t>
            </a:r>
          </a:p>
          <a:p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.P. Poddar Institute of Management and Technology 15th &amp; 16th March 2019  About TechStorm B.P.PODDAR INSTITUTE OF MANAGEMENT &amp; TECHNOLOGY presents to  you 'TECHSTORM 2.19' where we aim at diversifying the manifold fields of ...">
            <a:extLst>
              <a:ext uri="{FF2B5EF4-FFF2-40B4-BE49-F238E27FC236}">
                <a16:creationId xmlns:a16="http://schemas.microsoft.com/office/drawing/2014/main" id="{32AEB4C9-8B66-46BD-9F73-A3AB7677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67" y="2373852"/>
            <a:ext cx="4153408" cy="41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1" y="-279142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8" y="229909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440924" y="1785382"/>
            <a:ext cx="59532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platform developed by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creating </a:t>
            </a:r>
            <a:r>
              <a:rPr lang="en-US" sz="2400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mobile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400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applications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Google Firebase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-backed application development software that enables developers to develop iOS, Android and Web apps.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tools for 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tracking analytics, reporting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fixing app crashes, creating marketing and product experiment.</a:t>
            </a:r>
            <a:endParaRPr lang="en-US" sz="2400" b="1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C753F-3FF8-4207-8B2B-D519703D7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6" b="14840"/>
          <a:stretch/>
        </p:blipFill>
        <p:spPr>
          <a:xfrm>
            <a:off x="6661066" y="2157274"/>
            <a:ext cx="5090010" cy="28674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43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1" y="-279142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8" y="229909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THINGSPEAK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369903" y="1865282"/>
            <a:ext cx="5953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ThingSpeak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provides instant visualizations of data posted by your devices to </a:t>
            </a:r>
            <a:r>
              <a:rPr lang="en-US" sz="2400" b="1" i="1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ThingSpeak</a:t>
            </a:r>
            <a:r>
              <a:rPr lang="en-US" sz="2400" b="1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With the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to execute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MATLAB® code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US" sz="2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ThingSpeak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you can perform online analysis and 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processing of the data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as it comes in.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ThingSpeak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often used for prototyping and proof of concept IoT systems that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require analytics.</a:t>
            </a:r>
            <a:endParaRPr lang="en-US" sz="2400" b="1" dirty="0">
              <a:solidFill>
                <a:srgbClr val="FF0000"/>
              </a:solidFill>
              <a:latin typeface="NexusSeri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1602D-06E5-4787-8389-71B134673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11456"/>
          <a:stretch/>
        </p:blipFill>
        <p:spPr>
          <a:xfrm>
            <a:off x="6626452" y="1791555"/>
            <a:ext cx="5328809" cy="32748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511005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1" y="-279142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55" y="222240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App Inventor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532660" y="1449783"/>
            <a:ext cx="1165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212529"/>
                </a:solidFill>
                <a:effectLst/>
                <a:latin typeface="Roboto"/>
              </a:rPr>
              <a:t>MIT App Inventor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/>
              </a:rPr>
              <a:t> is an intuitive, visual programming environment that allows everyone even children to build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Roboto"/>
              </a:rPr>
              <a:t>fully functional apps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/>
              </a:rPr>
              <a:t>for smartphones and tablets.</a:t>
            </a:r>
            <a:endParaRPr lang="en-US" sz="2400" b="1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4DEAE-97D4-4348-B655-5D37A1B16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b="10679"/>
          <a:stretch/>
        </p:blipFill>
        <p:spPr>
          <a:xfrm>
            <a:off x="1601503" y="2645546"/>
            <a:ext cx="8820881" cy="40664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3974646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1" y="-279142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55" y="222240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532660" y="1449783"/>
            <a:ext cx="11505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Integrated Development Environment - or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Software (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IDE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- contains a text editor for writing code, a message area, a text console, a toolbar with buttons for common functions and a series of menus. </a:t>
            </a:r>
            <a:endParaRPr lang="en-US" sz="2400" b="1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FC2A9-D6F4-49B0-AB29-DFFEBD1F6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15"/>
          <a:stretch/>
        </p:blipFill>
        <p:spPr>
          <a:xfrm>
            <a:off x="2552329" y="2899934"/>
            <a:ext cx="7087340" cy="35195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3497939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D07F-5B83-40F4-915E-54191AD0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WORKING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C392-F721-421D-9624-519F3248D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95" y="2282714"/>
            <a:ext cx="11037962" cy="4277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Project works on a </a:t>
            </a:r>
            <a:r>
              <a:rPr lang="en-US" b="1" dirty="0"/>
              <a:t>3 way process</a:t>
            </a:r>
            <a:r>
              <a:rPr lang="en-US" dirty="0"/>
              <a:t>, at first </a:t>
            </a:r>
            <a:r>
              <a:rPr lang="en-US" b="1" dirty="0" err="1"/>
              <a:t>NodeMCU</a:t>
            </a:r>
            <a:r>
              <a:rPr lang="en-US" dirty="0"/>
              <a:t> takes data from sensors and stores them on Firebase with the help of internet. Then </a:t>
            </a:r>
            <a:r>
              <a:rPr lang="en-US" b="1" i="1" dirty="0"/>
              <a:t>The Mobile App </a:t>
            </a:r>
            <a:r>
              <a:rPr lang="en-US" dirty="0"/>
              <a:t>takes the values from the firebase, and showcase to the user. The Process works on </a:t>
            </a:r>
            <a:r>
              <a:rPr lang="en-US" b="1" dirty="0">
                <a:solidFill>
                  <a:srgbClr val="FF0000"/>
                </a:solidFill>
              </a:rPr>
              <a:t>2 way data transfer</a:t>
            </a:r>
            <a:r>
              <a:rPr lang="en-US" dirty="0"/>
              <a:t>, hence we can send values from Mobile app to the </a:t>
            </a:r>
            <a:r>
              <a:rPr lang="en-US" dirty="0" err="1"/>
              <a:t>NodeMCU</a:t>
            </a:r>
            <a:r>
              <a:rPr lang="en-US" dirty="0"/>
              <a:t> with the help of Firebase. We can use it for </a:t>
            </a:r>
            <a:r>
              <a:rPr lang="en-US" b="1" dirty="0">
                <a:solidFill>
                  <a:srgbClr val="FF0000"/>
                </a:solidFill>
              </a:rPr>
              <a:t>Automation and controlling over the internet, </a:t>
            </a:r>
            <a:r>
              <a:rPr lang="en-US" dirty="0"/>
              <a:t>from any where in the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/>
              <a:t>ThingSpeak</a:t>
            </a:r>
            <a:r>
              <a:rPr lang="en-US" dirty="0"/>
              <a:t> is a open based </a:t>
            </a:r>
            <a:r>
              <a:rPr lang="en-US" b="1" dirty="0"/>
              <a:t>MATLAB Software</a:t>
            </a:r>
            <a:r>
              <a:rPr lang="en-US" dirty="0"/>
              <a:t>, where we send the data from </a:t>
            </a:r>
            <a:r>
              <a:rPr lang="en-US" dirty="0" err="1"/>
              <a:t>NodeMCU</a:t>
            </a:r>
            <a:r>
              <a:rPr lang="en-US" dirty="0"/>
              <a:t> and it </a:t>
            </a:r>
            <a:r>
              <a:rPr lang="en-US" b="1" dirty="0">
                <a:solidFill>
                  <a:srgbClr val="FF0000"/>
                </a:solidFill>
              </a:rPr>
              <a:t>creates graph</a:t>
            </a:r>
            <a:r>
              <a:rPr lang="en-US" dirty="0"/>
              <a:t>. Which can be used for many functions and record daily data's.</a:t>
            </a:r>
          </a:p>
        </p:txBody>
      </p:sp>
    </p:spTree>
    <p:extLst>
      <p:ext uri="{BB962C8B-B14F-4D97-AF65-F5344CB8AC3E}">
        <p14:creationId xmlns:p14="http://schemas.microsoft.com/office/powerpoint/2010/main" val="26225050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61B1-F760-45C6-8EDD-33A1C75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C00F1-6F45-4AF4-828D-0DBFF5C6B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80" y="0"/>
            <a:ext cx="9605639" cy="6782870"/>
          </a:xfrm>
        </p:spPr>
      </p:pic>
    </p:spTree>
    <p:extLst>
      <p:ext uri="{BB962C8B-B14F-4D97-AF65-F5344CB8AC3E}">
        <p14:creationId xmlns:p14="http://schemas.microsoft.com/office/powerpoint/2010/main" val="229689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61B1-F760-45C6-8EDD-33A1C75B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Circuit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D58629-67DF-4835-86BC-87FD46AC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536" y="0"/>
            <a:ext cx="11948464" cy="71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0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D863-1F48-487A-BEDC-C36E4AD3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800" b="1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4D97-4F60-4616-B444-E17DAE89E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try to explain codes in Brief, because the code is complex and contains tons of lines. Thank You😊.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F93F2-B8E0-49BF-9224-F48603B87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0" y="137160"/>
            <a:ext cx="12192000" cy="617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9D2DD-CF8A-4A90-B1C5-A5727F74D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"/>
          <a:stretch/>
        </p:blipFill>
        <p:spPr>
          <a:xfrm>
            <a:off x="0" y="0"/>
            <a:ext cx="12192000" cy="630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1348F-2956-4A03-AA00-AE8335583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7"/>
          <a:stretch/>
        </p:blipFill>
        <p:spPr>
          <a:xfrm>
            <a:off x="0" y="137160"/>
            <a:ext cx="12192000" cy="6409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174A5-6C8B-483E-8633-85AB5C3CB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00"/>
          <a:stretch/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14E1F-54B9-4EC0-AFFC-BDB560C09B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068"/>
          <a:stretch/>
        </p:blipFill>
        <p:spPr>
          <a:xfrm>
            <a:off x="0" y="495530"/>
            <a:ext cx="12192000" cy="6098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BC16A7-6746-4E95-981F-8AD808B3BD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068"/>
          <a:stretch/>
        </p:blipFill>
        <p:spPr>
          <a:xfrm>
            <a:off x="0" y="685800"/>
            <a:ext cx="12192000" cy="6098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C8A652-077E-4C0F-BAD2-798737F2FD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537"/>
          <a:stretch/>
        </p:blipFill>
        <p:spPr>
          <a:xfrm>
            <a:off x="0" y="899975"/>
            <a:ext cx="12192000" cy="64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8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DAE1-F88B-4DE9-A1A9-C47497AA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3077-E65C-4EA3-BB0F-7E3B6A7E5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176183"/>
            <a:ext cx="10168128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Provides </a:t>
            </a:r>
            <a:r>
              <a:rPr lang="en-US" b="1" dirty="0"/>
              <a:t>Real-time data Base</a:t>
            </a:r>
            <a:r>
              <a:rPr lang="en-US" dirty="0"/>
              <a:t> to user, from anywhere in the World.</a:t>
            </a:r>
          </a:p>
          <a:p>
            <a:r>
              <a:rPr lang="en-US" dirty="0"/>
              <a:t>Mobile App, which can be accessed and control the device in very </a:t>
            </a:r>
            <a:r>
              <a:rPr lang="en-US" b="1" dirty="0"/>
              <a:t>convenient way</a:t>
            </a:r>
            <a:r>
              <a:rPr lang="en-US" dirty="0"/>
              <a:t>.</a:t>
            </a:r>
          </a:p>
          <a:p>
            <a:r>
              <a:rPr lang="en-US" dirty="0"/>
              <a:t>Data records later can used, to check </a:t>
            </a:r>
            <a:r>
              <a:rPr lang="en-US" b="1" dirty="0"/>
              <a:t>which crops </a:t>
            </a:r>
            <a:r>
              <a:rPr lang="en-US" dirty="0"/>
              <a:t>can be cultivated in </a:t>
            </a:r>
            <a:r>
              <a:rPr lang="en-US" b="1" dirty="0"/>
              <a:t>which season</a:t>
            </a:r>
            <a:r>
              <a:rPr lang="en-US" dirty="0"/>
              <a:t>. Adding </a:t>
            </a:r>
            <a:r>
              <a:rPr lang="en-US" b="1" dirty="0">
                <a:solidFill>
                  <a:srgbClr val="FF0000"/>
                </a:solidFill>
              </a:rPr>
              <a:t>Machine learning</a:t>
            </a:r>
            <a:r>
              <a:rPr lang="en-US" dirty="0"/>
              <a:t> kicks the growth to next level.</a:t>
            </a:r>
          </a:p>
          <a:p>
            <a:r>
              <a:rPr lang="en-US" b="1" dirty="0">
                <a:solidFill>
                  <a:srgbClr val="FF0000"/>
                </a:solidFill>
              </a:rPr>
              <a:t>Security System </a:t>
            </a:r>
            <a:r>
              <a:rPr lang="en-US" dirty="0"/>
              <a:t>at the </a:t>
            </a:r>
            <a:r>
              <a:rPr lang="en-US" b="1" dirty="0"/>
              <a:t>Farm Land </a:t>
            </a:r>
            <a:r>
              <a:rPr lang="en-US" dirty="0"/>
              <a:t>can be used for protection purpose of Farm Land.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3884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DAE1-F88B-4DE9-A1A9-C47497AA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3077-E65C-4EA3-BB0F-7E3B6A7E5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176183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Needs </a:t>
            </a:r>
            <a:r>
              <a:rPr lang="en-US" b="1" dirty="0"/>
              <a:t>Internet Facility </a:t>
            </a:r>
            <a:r>
              <a:rPr lang="en-US" dirty="0"/>
              <a:t>to work properly, which is not present everywhere in India.</a:t>
            </a:r>
          </a:p>
          <a:p>
            <a:r>
              <a:rPr lang="en-US" dirty="0" err="1"/>
              <a:t>NodeMCU</a:t>
            </a:r>
            <a:r>
              <a:rPr lang="en-US" dirty="0"/>
              <a:t> have only </a:t>
            </a:r>
            <a:r>
              <a:rPr lang="en-US" b="1" dirty="0"/>
              <a:t>one Analog pin</a:t>
            </a:r>
            <a:r>
              <a:rPr lang="en-US" dirty="0"/>
              <a:t>, hence only one Sensor can </a:t>
            </a:r>
            <a:r>
              <a:rPr lang="en-US" b="1" dirty="0"/>
              <a:t>Read Values</a:t>
            </a:r>
            <a:r>
              <a:rPr lang="en-US" dirty="0"/>
              <a:t>. Adding more decreases the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1603899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7696-C9F0-4B57-8134-008501EE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000" b="1" i="1" spc="3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</a:t>
            </a:r>
            <a:endParaRPr lang="en-US" sz="8000" b="1" spc="3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69EAC-96BE-48D8-AAA1-FBCFC8FD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7" y="2112885"/>
            <a:ext cx="11319029" cy="4678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is designed and developed to integrate </a:t>
            </a:r>
            <a:r>
              <a:rPr lang="en-US" b="1" u="sng" dirty="0">
                <a:solidFill>
                  <a:srgbClr val="FF0000"/>
                </a:solidFill>
              </a:rPr>
              <a:t>IOT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with the </a:t>
            </a:r>
            <a:r>
              <a:rPr lang="en-US" b="1" dirty="0"/>
              <a:t>Real time Farming </a:t>
            </a:r>
            <a:r>
              <a:rPr lang="en-US" dirty="0"/>
              <a:t>lands and </a:t>
            </a:r>
            <a:r>
              <a:rPr lang="en-US" b="1" dirty="0"/>
              <a:t>promote</a:t>
            </a:r>
            <a:r>
              <a:rPr lang="en-US" dirty="0"/>
              <a:t> more and more </a:t>
            </a:r>
            <a:r>
              <a:rPr lang="en-US" b="1" dirty="0"/>
              <a:t>agriculture growth</a:t>
            </a:r>
            <a:r>
              <a:rPr lang="en-US" dirty="0"/>
              <a:t> in India. The old methods were good, but increasing population needs Growth and Development, and People are getting source of Internet and other Platforms, they should be able to </a:t>
            </a:r>
            <a:r>
              <a:rPr lang="en-US" b="1" dirty="0"/>
              <a:t>control and check Realtime database </a:t>
            </a:r>
            <a:r>
              <a:rPr lang="en-US" dirty="0"/>
              <a:t>over the </a:t>
            </a:r>
            <a:r>
              <a:rPr lang="en-US" b="1" dirty="0">
                <a:solidFill>
                  <a:srgbClr val="FF0000"/>
                </a:solidFill>
              </a:rPr>
              <a:t>internet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The Old </a:t>
            </a:r>
            <a:r>
              <a:rPr lang="en-US" b="1" i="1" dirty="0">
                <a:solidFill>
                  <a:srgbClr val="FF0000"/>
                </a:solidFill>
              </a:rPr>
              <a:t>Security</a:t>
            </a:r>
            <a:r>
              <a:rPr lang="en-US" dirty="0"/>
              <a:t> Doll Won’t help anymore, </a:t>
            </a:r>
            <a:r>
              <a:rPr lang="en-US" b="1" i="1" dirty="0"/>
              <a:t>need to upgrade</a:t>
            </a:r>
            <a:r>
              <a:rPr lang="en-US" dirty="0"/>
              <a:t> in every way. Our Projects Promote this movement and Further improvements in future will lead to a </a:t>
            </a:r>
            <a:r>
              <a:rPr lang="en-US" b="1" dirty="0"/>
              <a:t>great start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74754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71BB-7E6A-43B3-BCBA-04D12AAE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8584-43FA-4216-BBE0-B6903EB1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Data Records, Machine Learning can used to promote more </a:t>
            </a:r>
            <a:r>
              <a:rPr lang="en-US" b="1" dirty="0"/>
              <a:t>growth in Agriculture</a:t>
            </a:r>
            <a:r>
              <a:rPr lang="en-US" dirty="0"/>
              <a:t>. </a:t>
            </a:r>
          </a:p>
          <a:p>
            <a:r>
              <a:rPr lang="en-US" dirty="0"/>
              <a:t>Adding more </a:t>
            </a:r>
            <a:r>
              <a:rPr lang="en-US" b="1" i="1" dirty="0">
                <a:solidFill>
                  <a:srgbClr val="FF0000"/>
                </a:solidFill>
              </a:rPr>
              <a:t>Sensors</a:t>
            </a:r>
            <a:r>
              <a:rPr lang="en-US" dirty="0"/>
              <a:t> (Example: MQ135(air quality),light intensity etc.), increases its Functionality.</a:t>
            </a:r>
          </a:p>
          <a:p>
            <a:r>
              <a:rPr lang="en-US" dirty="0"/>
              <a:t>Controlling Robots and using </a:t>
            </a:r>
            <a:r>
              <a:rPr lang="en-US" b="1" dirty="0"/>
              <a:t>Self Driven Tractors</a:t>
            </a:r>
            <a:r>
              <a:rPr lang="en-US" dirty="0"/>
              <a:t>.</a:t>
            </a:r>
          </a:p>
          <a:p>
            <a:r>
              <a:rPr lang="en-US" dirty="0"/>
              <a:t>Adding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</a:t>
            </a:r>
            <a:r>
              <a:rPr lang="en-US" dirty="0"/>
              <a:t> for more good </a:t>
            </a:r>
            <a:r>
              <a:rPr lang="en-US" b="1" i="1" dirty="0">
                <a:solidFill>
                  <a:srgbClr val="FF0000"/>
                </a:solidFill>
              </a:rPr>
              <a:t>Security</a:t>
            </a:r>
            <a:r>
              <a:rPr lang="en-US" dirty="0"/>
              <a:t> purpose.</a:t>
            </a:r>
          </a:p>
        </p:txBody>
      </p:sp>
    </p:spTree>
    <p:extLst>
      <p:ext uri="{BB962C8B-B14F-4D97-AF65-F5344CB8AC3E}">
        <p14:creationId xmlns:p14="http://schemas.microsoft.com/office/powerpoint/2010/main" val="4325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C3B2-D712-44E1-9AE8-6D60918D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i="1" dirty="0"/>
              <a:t>Effective Project Cost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08E897-D6E7-41A0-9FB9-FFB3A6E878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596279"/>
              </p:ext>
            </p:extLst>
          </p:nvPr>
        </p:nvGraphicFramePr>
        <p:xfrm>
          <a:off x="2954843" y="1728216"/>
          <a:ext cx="6489577" cy="49072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8075">
                  <a:extLst>
                    <a:ext uri="{9D8B030D-6E8A-4147-A177-3AD203B41FA5}">
                      <a16:colId xmlns:a16="http://schemas.microsoft.com/office/drawing/2014/main" val="3279395264"/>
                    </a:ext>
                  </a:extLst>
                </a:gridCol>
                <a:gridCol w="2826999">
                  <a:extLst>
                    <a:ext uri="{9D8B030D-6E8A-4147-A177-3AD203B41FA5}">
                      <a16:colId xmlns:a16="http://schemas.microsoft.com/office/drawing/2014/main" val="638063072"/>
                    </a:ext>
                  </a:extLst>
                </a:gridCol>
                <a:gridCol w="2244503">
                  <a:extLst>
                    <a:ext uri="{9D8B030D-6E8A-4147-A177-3AD203B41FA5}">
                      <a16:colId xmlns:a16="http://schemas.microsoft.com/office/drawing/2014/main" val="1995530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Sl.No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73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DTH11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0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Soil Moisture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4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 err="1">
                          <a:latin typeface="Arial Rounded MT Bold" panose="020F0704030504030204" pitchFamily="34" charset="0"/>
                        </a:rPr>
                        <a:t>NodeMCU</a:t>
                      </a:r>
                      <a:endParaRPr lang="en-US" b="0" i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1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LCD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6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Relay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5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5V 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43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6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3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12V Fan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0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Switches +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rial Rounded MT Bold" panose="020F0704030504030204" pitchFamily="34" charset="0"/>
                        </a:rPr>
                        <a:t>Rs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38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Rs 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85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4455"/>
      </p:ext>
    </p:extLst>
  </p:cSld>
  <p:clrMapOvr>
    <a:masterClrMapping/>
  </p:clrMapOvr>
  <p:transition spd="med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E5FE-3A8E-4023-BD78-2F5768AC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Presentation</a:t>
            </a:r>
          </a:p>
        </p:txBody>
      </p:sp>
      <p:pic>
        <p:nvPicPr>
          <p:cNvPr id="6" name="videoplayback (6)">
            <a:hlinkClick r:id="" action="ppaction://media"/>
            <a:extLst>
              <a:ext uri="{FF2B5EF4-FFF2-40B4-BE49-F238E27FC236}">
                <a16:creationId xmlns:a16="http://schemas.microsoft.com/office/drawing/2014/main" id="{8605CE99-FC42-49CB-8126-15607B4B62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173" y="2106061"/>
            <a:ext cx="8395968" cy="4618774"/>
          </a:xfrm>
        </p:spPr>
      </p:pic>
    </p:spTree>
    <p:extLst>
      <p:ext uri="{BB962C8B-B14F-4D97-AF65-F5344CB8AC3E}">
        <p14:creationId xmlns:p14="http://schemas.microsoft.com/office/powerpoint/2010/main" val="325905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4466-C06A-4B4D-B4EE-95C74373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Thanks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6C3D-F311-45EF-B93C-1A77889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451" y="2821621"/>
            <a:ext cx="4571112" cy="3222594"/>
          </a:xfr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From:</a:t>
            </a:r>
          </a:p>
          <a:p>
            <a:pPr marL="0" indent="0">
              <a:buNone/>
            </a:pPr>
            <a:r>
              <a:rPr lang="en-US" b="1" dirty="0"/>
              <a:t>Vivek Agarwal</a:t>
            </a:r>
          </a:p>
          <a:p>
            <a:pPr marL="0" indent="0">
              <a:buNone/>
            </a:pPr>
            <a:r>
              <a:rPr lang="en-US" dirty="0"/>
              <a:t>ECE, 2</a:t>
            </a:r>
            <a:r>
              <a:rPr lang="en-US" baseline="30000" dirty="0"/>
              <a:t>nd</a:t>
            </a:r>
            <a:r>
              <a:rPr lang="en-US" dirty="0"/>
              <a:t> Year,11500319027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47A68-DC5A-4ADA-B95B-5277909C5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r="9047"/>
          <a:stretch/>
        </p:blipFill>
        <p:spPr>
          <a:xfrm>
            <a:off x="1559512" y="2466485"/>
            <a:ext cx="4571112" cy="41252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55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233C-25B6-4870-9F95-204DFA08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817" y="328473"/>
            <a:ext cx="5175857" cy="67470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00CE-CD74-49B4-91D4-31B39840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811" y="1325813"/>
            <a:ext cx="11484006" cy="511671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Small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Components Used (Hardware + Software)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Working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Block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Circuit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Code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Advantages and Disadvantages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Future Improvements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Price chart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Arial Rounded MT Bold" panose="020F0704030504030204" pitchFamily="34" charset="0"/>
              </a:rPr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0125252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233C-25B6-4870-9F95-204DFA08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817" y="328473"/>
            <a:ext cx="5175857" cy="592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 Used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00CE-CD74-49B4-91D4-31B39840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526" y="1130505"/>
            <a:ext cx="10824099" cy="594499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solidFill>
                  <a:srgbClr val="FF0000"/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Soil Moisture Sensor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Relay Module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LCD panel (16*2)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DTH11 Sensor (Temp/Hum)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NodeMCU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(Brain)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Led/Buzzer/Fan/Pump motor/Battery</a:t>
            </a:r>
          </a:p>
          <a:p>
            <a:r>
              <a:rPr lang="en-US" sz="3600" b="1" u="sng" dirty="0">
                <a:solidFill>
                  <a:srgbClr val="FF0000"/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2. Software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Google Firebase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ThingSpeak</a:t>
            </a:r>
            <a:endParaRPr lang="en-US" sz="3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MIT App Inventor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Arduino 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326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rush Stroke PNG Transparent Images | PNG All">
            <a:extLst>
              <a:ext uri="{FF2B5EF4-FFF2-40B4-BE49-F238E27FC236}">
                <a16:creationId xmlns:a16="http://schemas.microsoft.com/office/drawing/2014/main" id="{674F1F4F-2E39-4124-8028-F5794F2A6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34" y="-321698"/>
            <a:ext cx="6918664" cy="69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9" y="311861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Soil Moisture Sensor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2BC146-EA63-482C-A5A6-CE6C7C4810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13664" y="3118933"/>
            <a:ext cx="9284333" cy="287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994299" y="1438183"/>
            <a:ext cx="77945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2E2E2E"/>
              </a:solidFill>
              <a:latin typeface="NexusSerif"/>
            </a:endParaRPr>
          </a:p>
          <a:p>
            <a:r>
              <a:rPr lang="en-US" sz="2400" dirty="0"/>
              <a:t>The </a:t>
            </a:r>
            <a:r>
              <a:rPr lang="en-US" sz="2400" b="1" dirty="0"/>
              <a:t>soil moisture sensor</a:t>
            </a:r>
            <a:r>
              <a:rPr lang="en-US" sz="2400" dirty="0"/>
              <a:t> (SMS) is a </a:t>
            </a:r>
            <a:r>
              <a:rPr lang="en-US" sz="2400" b="1" dirty="0"/>
              <a:t>sensor</a:t>
            </a:r>
            <a:r>
              <a:rPr lang="en-US" sz="2400" dirty="0"/>
              <a:t> connected to an irrigation system controller that measures </a:t>
            </a:r>
            <a:r>
              <a:rPr lang="en-US" sz="2400" b="1" dirty="0"/>
              <a:t>soil moisture</a:t>
            </a:r>
            <a:r>
              <a:rPr lang="en-US" sz="2400" dirty="0"/>
              <a:t> content in the active root zone before each scheduled irrigation event and bypasses the cycle if </a:t>
            </a:r>
            <a:r>
              <a:rPr lang="en-US" sz="2400" b="1" dirty="0"/>
              <a:t>soil moisture</a:t>
            </a:r>
            <a:r>
              <a:rPr lang="en-US" sz="2400" dirty="0"/>
              <a:t> is above a user- </a:t>
            </a:r>
            <a:r>
              <a:rPr lang="en-US" sz="2400" b="1" dirty="0"/>
              <a:t>defined</a:t>
            </a:r>
            <a:r>
              <a:rPr lang="en-US" sz="2400" dirty="0"/>
              <a:t> set point.</a:t>
            </a:r>
          </a:p>
          <a:p>
            <a:endParaRPr lang="en-US" sz="2400" dirty="0">
              <a:solidFill>
                <a:srgbClr val="2E2E2E"/>
              </a:solidFill>
              <a:latin typeface="NexusSerif"/>
            </a:endParaRP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capacitive moisture sensor works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by measuring the changes in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capacitance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caused by the changes in the dielectric. 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Capacitive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measuring basically measures the dielectric that is formed by the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soil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and the water is the most important factor that affects the dielectric.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36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44" y="-216814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9" y="311861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RELAY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687279" y="1630298"/>
            <a:ext cx="55892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2E2E2E"/>
              </a:solidFill>
              <a:latin typeface="NexusSerif"/>
            </a:endParaRPr>
          </a:p>
          <a:p>
            <a:pPr algn="l"/>
            <a:r>
              <a:rPr lang="en-US" sz="2400" b="1" i="0" dirty="0">
                <a:effectLst/>
                <a:latin typeface="Stratum2Web"/>
              </a:rPr>
              <a:t>5V Two Channel Relay</a:t>
            </a:r>
          </a:p>
          <a:p>
            <a:pPr algn="l"/>
            <a:r>
              <a:rPr lang="en-US" sz="2400" b="0" i="0" dirty="0">
                <a:effectLst/>
                <a:latin typeface="Open sans"/>
              </a:rPr>
              <a:t>This module contains </a:t>
            </a:r>
            <a:r>
              <a:rPr lang="en-US" sz="2400" b="1" i="0" dirty="0">
                <a:effectLst/>
                <a:latin typeface="Open sans"/>
              </a:rPr>
              <a:t>two relays </a:t>
            </a:r>
            <a:r>
              <a:rPr lang="en-US" sz="2400" b="0" i="0" dirty="0">
                <a:effectLst/>
                <a:latin typeface="Open sans"/>
              </a:rPr>
              <a:t>that are electrically isolated from the controlling input. The relays can be used to </a:t>
            </a:r>
            <a:r>
              <a:rPr lang="en-US" sz="2400" b="1" i="0" dirty="0">
                <a:effectLst/>
                <a:latin typeface="Open sans"/>
              </a:rPr>
              <a:t>switch higher voltage </a:t>
            </a:r>
            <a:r>
              <a:rPr lang="en-US" sz="2400" b="0" i="0" dirty="0">
                <a:effectLst/>
                <a:latin typeface="Open sans"/>
              </a:rPr>
              <a:t>and current loads than a microcontroller can traditionally accomplish.</a:t>
            </a:r>
          </a:p>
          <a:p>
            <a:endParaRPr lang="en-US" sz="2400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2050" name="Picture 2" descr="5V 2 Channel Relay Module with Optocoupler - Probotronix">
            <a:extLst>
              <a:ext uri="{FF2B5EF4-FFF2-40B4-BE49-F238E27FC236}">
                <a16:creationId xmlns:a16="http://schemas.microsoft.com/office/drawing/2014/main" id="{18B3EC51-6657-4D6C-ABA2-14DA6D7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17" y="1833906"/>
            <a:ext cx="4890485" cy="36678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76" y="-287836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8" y="229909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LCD PANEL (16*2)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270029" y="1550399"/>
            <a:ext cx="63260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2E2E2E"/>
              </a:solidFill>
              <a:latin typeface="NexusSerif"/>
            </a:endParaRP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An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LCD (Liquid Crystal Display) screen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 is an electronic display module and has a wide range of applications. A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16x2 LCD display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is very basic module and is very commonly used in various devices and circuits. A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16x2 LCD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means it can display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16 characters per line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and there are </a:t>
            </a:r>
          </a:p>
          <a:p>
            <a:pPr algn="l"/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2 such lines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. In this LCD each character is displayed in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5x7 pixel matrix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. The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16 x 2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intelligent alphanumeric dot matrix display is capable of displaying 224 different characters and symbols. This LCD has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two registers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, namely,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-apple-system"/>
              </a:rPr>
              <a:t>Command and Data.</a:t>
            </a:r>
            <a:endParaRPr lang="en-US" sz="2400" b="1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5122" name="Picture 2" descr="Product Image 1">
            <a:extLst>
              <a:ext uri="{FF2B5EF4-FFF2-40B4-BE49-F238E27FC236}">
                <a16:creationId xmlns:a16="http://schemas.microsoft.com/office/drawing/2014/main" id="{048FF430-B821-4B50-A358-20163CB8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59" y="2117016"/>
            <a:ext cx="5142912" cy="33271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44" y="-216814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8" y="229909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DTH 11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426868" y="1779399"/>
            <a:ext cx="56691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DHT11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basic, ultra 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low-cost digital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temperature and humidity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sensor. It uses a capacitive humidity sensor and a thermistor to measure the surrounding air, and spits out a digital signal on the data pin (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analog input pins needed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). Its fairly simple to use, but requires careful timing to grab data.</a:t>
            </a:r>
            <a:endParaRPr lang="en-US" sz="2800" dirty="0">
              <a:solidFill>
                <a:srgbClr val="2E2E2E"/>
              </a:solidFill>
              <a:latin typeface="NexusSerif"/>
            </a:endParaRPr>
          </a:p>
        </p:txBody>
      </p:sp>
      <p:pic>
        <p:nvPicPr>
          <p:cNvPr id="4098" name="Picture 2" descr="DHT11 Temperature And Humidity Sensor Module | Sharvielectronics: Best  Online Electronic Products Bangalore">
            <a:extLst>
              <a:ext uri="{FF2B5EF4-FFF2-40B4-BE49-F238E27FC236}">
                <a16:creationId xmlns:a16="http://schemas.microsoft.com/office/drawing/2014/main" id="{7888FBF1-94E8-486E-A067-C5DF37C2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5" y="1779399"/>
            <a:ext cx="4763774" cy="4323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919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rush Stroke PNG Transparent Images | PNG All">
            <a:extLst>
              <a:ext uri="{FF2B5EF4-FFF2-40B4-BE49-F238E27FC236}">
                <a16:creationId xmlns:a16="http://schemas.microsoft.com/office/drawing/2014/main" id="{99FD318B-CF03-4FCA-846C-564A8DB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1" y="-279142"/>
            <a:ext cx="7655510" cy="76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E417A-AEF0-4843-9760-B5F264D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8" y="229909"/>
            <a:ext cx="8270289" cy="11263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MCU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C41C-B7B2-496C-9621-90C8A8525518}"/>
              </a:ext>
            </a:extLst>
          </p:cNvPr>
          <p:cNvSpPr txBox="1"/>
          <p:nvPr/>
        </p:nvSpPr>
        <p:spPr>
          <a:xfrm>
            <a:off x="314416" y="1996587"/>
            <a:ext cx="63527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Roboto"/>
              </a:rPr>
              <a:t>The </a:t>
            </a:r>
            <a:r>
              <a:rPr lang="en-US" sz="2400" b="0" i="0" dirty="0" err="1">
                <a:effectLst/>
                <a:latin typeface="Roboto"/>
              </a:rPr>
              <a:t>NodeMCU</a:t>
            </a:r>
            <a:r>
              <a:rPr lang="en-US" sz="2400" b="0" i="0" dirty="0">
                <a:effectLst/>
                <a:latin typeface="Roboto"/>
              </a:rPr>
              <a:t> (</a:t>
            </a:r>
            <a:r>
              <a:rPr lang="en-US" sz="2400" b="1" i="1" dirty="0">
                <a:effectLst/>
                <a:latin typeface="Roboto"/>
              </a:rPr>
              <a:t>N</a:t>
            </a:r>
            <a:r>
              <a:rPr lang="en-US" sz="2400" b="0" i="0" dirty="0">
                <a:effectLst/>
                <a:latin typeface="Roboto"/>
              </a:rPr>
              <a:t>ode</a:t>
            </a:r>
            <a:r>
              <a:rPr lang="en-US" sz="2400" i="0" dirty="0">
                <a:effectLst/>
                <a:latin typeface="Roboto"/>
              </a:rPr>
              <a:t> </a:t>
            </a:r>
            <a:r>
              <a:rPr lang="en-US" sz="2400" b="1" i="1" dirty="0" err="1">
                <a:effectLst/>
                <a:latin typeface="Roboto"/>
              </a:rPr>
              <a:t>M</a:t>
            </a:r>
            <a:r>
              <a:rPr lang="en-US" sz="2400" i="0" dirty="0" err="1">
                <a:effectLst/>
                <a:latin typeface="Roboto"/>
              </a:rPr>
              <a:t>icro</a:t>
            </a:r>
            <a:r>
              <a:rPr lang="en-US" sz="2400" b="1" i="1" dirty="0" err="1">
                <a:effectLst/>
                <a:latin typeface="Roboto"/>
              </a:rPr>
              <a:t>C</a:t>
            </a:r>
            <a:r>
              <a:rPr lang="en-US" sz="2400" i="0" dirty="0" err="1">
                <a:effectLst/>
                <a:latin typeface="Roboto"/>
              </a:rPr>
              <a:t>ontroller</a:t>
            </a:r>
            <a:r>
              <a:rPr lang="en-US" sz="2400" i="0" dirty="0">
                <a:effectLst/>
                <a:latin typeface="Roboto"/>
              </a:rPr>
              <a:t> </a:t>
            </a:r>
            <a:r>
              <a:rPr lang="en-US" sz="2400" b="1" i="1" dirty="0">
                <a:effectLst/>
                <a:latin typeface="Roboto"/>
              </a:rPr>
              <a:t>U</a:t>
            </a:r>
            <a:r>
              <a:rPr lang="en-US" sz="2400" b="0" i="0" dirty="0">
                <a:effectLst/>
                <a:latin typeface="Roboto"/>
              </a:rPr>
              <a:t>nit)</a:t>
            </a:r>
          </a:p>
          <a:p>
            <a:r>
              <a:rPr lang="en-US" sz="2400" b="0" i="0" dirty="0">
                <a:effectLst/>
                <a:latin typeface="Roboto"/>
              </a:rPr>
              <a:t> is an open-source software and hardware development environment built around an inexpensive System-on-a-Chip (SoC) called the </a:t>
            </a:r>
            <a:r>
              <a:rPr lang="en-US" sz="2400" b="1" i="0" dirty="0">
                <a:effectLst/>
                <a:latin typeface="Roboto"/>
              </a:rPr>
              <a:t>ESP8266(</a:t>
            </a:r>
            <a:r>
              <a:rPr lang="en-US" sz="2400" b="1" i="0" dirty="0" err="1">
                <a:effectLst/>
                <a:latin typeface="Roboto"/>
              </a:rPr>
              <a:t>wifi</a:t>
            </a:r>
            <a:r>
              <a:rPr lang="en-US" sz="2400" b="1" i="0" dirty="0">
                <a:effectLst/>
                <a:latin typeface="Roboto"/>
              </a:rPr>
              <a:t>). </a:t>
            </a:r>
            <a:r>
              <a:rPr lang="en-US" sz="2400" b="0" i="0" dirty="0">
                <a:effectLst/>
                <a:latin typeface="Roboto"/>
              </a:rPr>
              <a:t>The ESP8266, designed and manufactured by </a:t>
            </a:r>
            <a:r>
              <a:rPr lang="en-US" sz="2400" b="1" i="0" dirty="0" err="1">
                <a:effectLst/>
                <a:latin typeface="Roboto"/>
              </a:rPr>
              <a:t>Espressif</a:t>
            </a:r>
            <a:r>
              <a:rPr lang="en-US" sz="2400" b="1" i="0" dirty="0">
                <a:effectLst/>
                <a:latin typeface="Roboto"/>
              </a:rPr>
              <a:t> Systems</a:t>
            </a:r>
            <a:r>
              <a:rPr lang="en-US" sz="2400" b="0" i="0" dirty="0">
                <a:effectLst/>
                <a:latin typeface="Roboto"/>
              </a:rPr>
              <a:t>, contains the crucial elements of a computer: CPU, RAM, networking (</a:t>
            </a:r>
            <a:r>
              <a:rPr lang="en-US" sz="2400" b="0" i="0" dirty="0" err="1">
                <a:effectLst/>
                <a:latin typeface="Roboto"/>
              </a:rPr>
              <a:t>WiFi</a:t>
            </a:r>
            <a:r>
              <a:rPr lang="en-US" sz="2400" b="0" i="0" dirty="0">
                <a:effectLst/>
                <a:latin typeface="Roboto"/>
              </a:rPr>
              <a:t>), and even a modern operating system and SDK. That makes it an excellent choice for the Internet of Things (IoT) projects of all kinds.</a:t>
            </a:r>
            <a:endParaRPr lang="en-US" sz="2400" b="1" dirty="0">
              <a:latin typeface="NexusSerif"/>
            </a:endParaRPr>
          </a:p>
        </p:txBody>
      </p:sp>
      <p:pic>
        <p:nvPicPr>
          <p:cNvPr id="6146" name="Picture 2" descr="Node MCU-ESP8266 Development Board | Robot Banao">
            <a:extLst>
              <a:ext uri="{FF2B5EF4-FFF2-40B4-BE49-F238E27FC236}">
                <a16:creationId xmlns:a16="http://schemas.microsoft.com/office/drawing/2014/main" id="{4BF80F46-EE99-4234-BED8-53A613F7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05" y="1704112"/>
            <a:ext cx="4739934" cy="47399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65100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339B0E7-F3A7-4C78-997C-FE67F59FDC61}" vid="{D7DC1847-CECF-4C5C-B2A1-5219617FA3E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1139</Words>
  <Application>Microsoft Office PowerPoint</Application>
  <PresentationFormat>Widescreen</PresentationFormat>
  <Paragraphs>120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-apple-system</vt:lpstr>
      <vt:lpstr>Arial</vt:lpstr>
      <vt:lpstr>Arial</vt:lpstr>
      <vt:lpstr>Arial Rounded MT Bold</vt:lpstr>
      <vt:lpstr>Arial Unicode MS</vt:lpstr>
      <vt:lpstr>Avenir Next LT Pro</vt:lpstr>
      <vt:lpstr>Calibri</vt:lpstr>
      <vt:lpstr>Calibri Light</vt:lpstr>
      <vt:lpstr>NexusSerif</vt:lpstr>
      <vt:lpstr>Open sans</vt:lpstr>
      <vt:lpstr>Roboto</vt:lpstr>
      <vt:lpstr>Stratum2Web</vt:lpstr>
      <vt:lpstr>AccentBoxVTI</vt:lpstr>
      <vt:lpstr>Theme1</vt:lpstr>
      <vt:lpstr>Office Theme</vt:lpstr>
      <vt:lpstr>ADVANCE FARMING WITH AUTOMATION</vt:lpstr>
      <vt:lpstr>INTRODUCTION</vt:lpstr>
      <vt:lpstr> CONTENTS</vt:lpstr>
      <vt:lpstr>Components Used</vt:lpstr>
      <vt:lpstr>Soil Moisture Sensor</vt:lpstr>
      <vt:lpstr>RELAY MODULE</vt:lpstr>
      <vt:lpstr>LCD PANEL (16*2)</vt:lpstr>
      <vt:lpstr>DTH 11 SENSOR</vt:lpstr>
      <vt:lpstr>NODE MCU</vt:lpstr>
      <vt:lpstr>GOOGLE FIREBASE</vt:lpstr>
      <vt:lpstr>THINGSPEAK</vt:lpstr>
      <vt:lpstr>MIT App Inventor</vt:lpstr>
      <vt:lpstr>Arduino IDE</vt:lpstr>
      <vt:lpstr>WORKING </vt:lpstr>
      <vt:lpstr>Block Diagram</vt:lpstr>
      <vt:lpstr>Circuit Diagram</vt:lpstr>
      <vt:lpstr>Code</vt:lpstr>
      <vt:lpstr>Advantages</vt:lpstr>
      <vt:lpstr>Disadvantages</vt:lpstr>
      <vt:lpstr>Future Improvements</vt:lpstr>
      <vt:lpstr>Effective Project Cost</vt:lpstr>
      <vt:lpstr>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 FARMING WITH AUTOMATION</dc:title>
  <dc:creator>Vivek Agarwal</dc:creator>
  <cp:lastModifiedBy>Vivek Agarwal</cp:lastModifiedBy>
  <cp:revision>27</cp:revision>
  <dcterms:created xsi:type="dcterms:W3CDTF">2021-01-29T14:31:43Z</dcterms:created>
  <dcterms:modified xsi:type="dcterms:W3CDTF">2022-04-04T11:52:52Z</dcterms:modified>
</cp:coreProperties>
</file>